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linker" panose="020B0604020202020204" charset="0"/>
      <p:regular r:id="rId11"/>
    </p:embeddedFont>
    <p:embeddedFont>
      <p:font typeface="Calibri" panose="020F0502020204030204" pitchFamily="34" charset="0"/>
      <p:regular r:id="rId12"/>
      <p:bold r:id="rId13"/>
      <p:italic r:id="rId14"/>
      <p:boldItalic r:id="rId15"/>
    </p:embeddedFont>
    <p:embeddedFont>
      <p:font typeface="Garet" panose="020B0604020202020204" charset="0"/>
      <p:regular r:id="rId16"/>
    </p:embeddedFont>
    <p:embeddedFont>
      <p:font typeface="Garet Bold" panose="020B0604020202020204" charset="0"/>
      <p:regular r:id="rId17"/>
    </p:embeddedFont>
    <p:embeddedFont>
      <p:font typeface="Glacial Indifference" panose="020B0604020202020204" charset="0"/>
      <p:regular r:id="rId18"/>
    </p:embeddedFont>
    <p:embeddedFont>
      <p:font typeface="Glacial Indifference Bold" panose="020B0604020202020204" charset="0"/>
      <p:regular r:id="rId19"/>
    </p:embeddedFont>
    <p:embeddedFont>
      <p:font typeface="League Spartan" panose="020B0604020202020204" charset="0"/>
      <p:regular r:id="rId20"/>
    </p:embeddedFont>
    <p:embeddedFont>
      <p:font typeface="Mont Bold" panose="020B0604020202020204" charset="0"/>
      <p:regular r:id="rId21"/>
    </p:embeddedFont>
    <p:embeddedFont>
      <p:font typeface="Poppins" panose="00000500000000000000" pitchFamily="2"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100"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25.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713457" y="3645694"/>
            <a:ext cx="13267596" cy="1846659"/>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TECH TITANS</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solidFill>
                <a:srgbClr val="FF0000"/>
              </a:solidFill>
            </a:endParaRPr>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2101857"/>
          </a:xfrm>
          <a:prstGeom prst="rect">
            <a:avLst/>
          </a:prstGeom>
        </p:spPr>
        <p:txBody>
          <a:bodyPr lIns="0" tIns="0" rIns="0" bIns="0" rtlCol="0" anchor="t">
            <a:spAutoFit/>
          </a:bodyPr>
          <a:lstStyle/>
          <a:p>
            <a:pPr marL="0" lvl="0" indent="0" algn="l">
              <a:lnSpc>
                <a:spcPts val="7967"/>
              </a:lnSpc>
              <a:spcBef>
                <a:spcPct val="0"/>
              </a:spcBef>
            </a:pPr>
            <a:r>
              <a:rPr lang="en-US" sz="7967" u="none" strike="noStrike" dirty="0">
                <a:solidFill>
                  <a:srgbClr val="F5F5F3"/>
                </a:solidFill>
                <a:latin typeface="League Spartan"/>
              </a:rPr>
              <a:t>Problem statement -5</a:t>
            </a: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sp>
        <p:nvSpPr>
          <p:cNvPr id="13" name="TextBox 12">
            <a:extLst>
              <a:ext uri="{FF2B5EF4-FFF2-40B4-BE49-F238E27FC236}">
                <a16:creationId xmlns:a16="http://schemas.microsoft.com/office/drawing/2014/main" id="{44B86902-3E6C-C9A1-B95C-6E1B8274B0BE}"/>
              </a:ext>
            </a:extLst>
          </p:cNvPr>
          <p:cNvSpPr txBox="1"/>
          <p:nvPr/>
        </p:nvSpPr>
        <p:spPr>
          <a:xfrm>
            <a:off x="1194078" y="3716637"/>
            <a:ext cx="5046594" cy="861774"/>
          </a:xfrm>
          <a:prstGeom prst="rect">
            <a:avLst/>
          </a:prstGeom>
          <a:noFill/>
        </p:spPr>
        <p:txBody>
          <a:bodyPr wrap="square" rtlCol="0">
            <a:spAutoFit/>
          </a:bodyPr>
          <a:lstStyle/>
          <a:p>
            <a:r>
              <a:rPr lang="en-IN" sz="3200" b="1" dirty="0">
                <a:solidFill>
                  <a:schemeClr val="bg1"/>
                </a:solidFill>
              </a:rPr>
              <a:t>Movie recommender system</a:t>
            </a:r>
          </a:p>
          <a:p>
            <a:endParaRPr lang="en-IN" dirty="0"/>
          </a:p>
        </p:txBody>
      </p:sp>
      <p:sp>
        <p:nvSpPr>
          <p:cNvPr id="14" name="TextBox 13">
            <a:extLst>
              <a:ext uri="{FF2B5EF4-FFF2-40B4-BE49-F238E27FC236}">
                <a16:creationId xmlns:a16="http://schemas.microsoft.com/office/drawing/2014/main" id="{5D9221F3-3B6E-7CF3-2BF3-F1151A7AEBA9}"/>
              </a:ext>
            </a:extLst>
          </p:cNvPr>
          <p:cNvSpPr txBox="1"/>
          <p:nvPr/>
        </p:nvSpPr>
        <p:spPr>
          <a:xfrm>
            <a:off x="1323730" y="4677390"/>
            <a:ext cx="6982069" cy="2677656"/>
          </a:xfrm>
          <a:prstGeom prst="rect">
            <a:avLst/>
          </a:prstGeom>
          <a:noFill/>
        </p:spPr>
        <p:txBody>
          <a:bodyPr wrap="square" rtlCol="0">
            <a:spAutoFit/>
          </a:bodyPr>
          <a:lstStyle/>
          <a:p>
            <a:r>
              <a:rPr lang="en-US" sz="2400" dirty="0">
                <a:solidFill>
                  <a:schemeClr val="bg1"/>
                </a:solidFill>
              </a:rPr>
              <a:t>The objective of this project is to design and</a:t>
            </a:r>
          </a:p>
          <a:p>
            <a:r>
              <a:rPr lang="en-US" sz="2400" dirty="0">
                <a:solidFill>
                  <a:schemeClr val="bg1"/>
                </a:solidFill>
              </a:rPr>
              <a:t>implement a movie recommender system that</a:t>
            </a:r>
          </a:p>
          <a:p>
            <a:r>
              <a:rPr lang="en-US" sz="2400" dirty="0">
                <a:solidFill>
                  <a:schemeClr val="bg1"/>
                </a:solidFill>
              </a:rPr>
              <a:t>leverages user input to suggest movies tailored to</a:t>
            </a:r>
          </a:p>
          <a:p>
            <a:r>
              <a:rPr lang="en-US" sz="2400" dirty="0">
                <a:solidFill>
                  <a:schemeClr val="bg1"/>
                </a:solidFill>
              </a:rPr>
              <a:t>individual preferences. The system should take into</a:t>
            </a:r>
          </a:p>
          <a:p>
            <a:r>
              <a:rPr lang="en-US" sz="2400" dirty="0">
                <a:solidFill>
                  <a:schemeClr val="bg1"/>
                </a:solidFill>
              </a:rPr>
              <a:t>account various factors such as genre, user ratings,</a:t>
            </a:r>
          </a:p>
          <a:p>
            <a:r>
              <a:rPr lang="en-US" sz="2400" dirty="0">
                <a:solidFill>
                  <a:schemeClr val="bg1"/>
                </a:solidFill>
              </a:rPr>
              <a:t>and viewing history to generate relevant movie</a:t>
            </a:r>
          </a:p>
          <a:p>
            <a:r>
              <a:rPr lang="en-US" sz="2400" dirty="0">
                <a:solidFill>
                  <a:schemeClr val="bg1"/>
                </a:solidFill>
              </a:rPr>
              <a:t>recommendations.</a:t>
            </a:r>
            <a:endParaRPr lang="en-IN" sz="24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0" name="Group 10"/>
          <p:cNvGrpSpPr/>
          <p:nvPr/>
        </p:nvGrpSpPr>
        <p:grpSpPr>
          <a:xfrm>
            <a:off x="8525286" y="1371847"/>
            <a:ext cx="7730970" cy="8627627"/>
            <a:chOff x="0" y="190500"/>
            <a:chExt cx="10307959" cy="11503505"/>
          </a:xfrm>
        </p:grpSpPr>
        <p:sp>
          <p:nvSpPr>
            <p:cNvPr id="11" name="TextBox 11"/>
            <p:cNvSpPr txBox="1"/>
            <p:nvPr/>
          </p:nvSpPr>
          <p:spPr>
            <a:xfrm>
              <a:off x="139317" y="2574155"/>
              <a:ext cx="10168642" cy="9119850"/>
            </a:xfrm>
            <a:prstGeom prst="rect">
              <a:avLst/>
            </a:prstGeom>
          </p:spPr>
          <p:txBody>
            <a:bodyPr lIns="0" tIns="0" rIns="0" bIns="0" rtlCol="0" anchor="t">
              <a:spAutoFit/>
            </a:bodyPr>
            <a:lstStyle/>
            <a:p>
              <a:pPr marL="0" lvl="0" indent="0" algn="l">
                <a:lnSpc>
                  <a:spcPts val="3777"/>
                </a:lnSpc>
                <a:spcBef>
                  <a:spcPct val="0"/>
                </a:spcBef>
              </a:pPr>
              <a:r>
                <a:rPr lang="en-US" sz="2905" u="none" strike="noStrike" dirty="0">
                  <a:solidFill>
                    <a:srgbClr val="FFFFFF"/>
                  </a:solidFill>
                  <a:latin typeface="Glacial Indifference"/>
                </a:rPr>
                <a:t>Our innovative business strategy combines profit-making with social impact to create a sustainable solution for the tech industry.</a:t>
              </a:r>
            </a:p>
            <a:p>
              <a:pPr marL="0" lvl="0" indent="0" algn="l">
                <a:lnSpc>
                  <a:spcPts val="3777"/>
                </a:lnSpc>
                <a:spcBef>
                  <a:spcPct val="0"/>
                </a:spcBef>
              </a:pPr>
              <a:endParaRPr lang="en-US" sz="2905" dirty="0">
                <a:solidFill>
                  <a:srgbClr val="FFFFFF"/>
                </a:solidFill>
                <a:latin typeface="Glacial Indifference"/>
              </a:endParaRPr>
            </a:p>
            <a:p>
              <a:r>
                <a:rPr lang="en-US" sz="2400" b="1" dirty="0">
                  <a:solidFill>
                    <a:schemeClr val="bg1"/>
                  </a:solidFill>
                  <a:effectLst/>
                </a:rPr>
                <a:t>Design Principles</a:t>
              </a:r>
              <a:endParaRPr lang="en-US" sz="2400" b="1" dirty="0">
                <a:solidFill>
                  <a:schemeClr val="bg1"/>
                </a:solidFill>
              </a:endParaRPr>
            </a:p>
            <a:p>
              <a:r>
                <a:rPr lang="en-US" sz="2400" dirty="0">
                  <a:solidFill>
                    <a:schemeClr val="bg1"/>
                  </a:solidFill>
                  <a:effectLst/>
                </a:rPr>
                <a:t>The user interface should be designed with the user in mind, with a focus on ease of use and intuitive navigation. It should also be visually appealing and consistent with the overall branding of the system.</a:t>
              </a:r>
            </a:p>
            <a:p>
              <a:endParaRPr lang="en-US" sz="2400" dirty="0">
                <a:solidFill>
                  <a:schemeClr val="bg1"/>
                </a:solidFill>
                <a:effectLst/>
              </a:endParaRPr>
            </a:p>
            <a:p>
              <a:r>
                <a:rPr lang="en-US" sz="2400" b="1" dirty="0">
                  <a:solidFill>
                    <a:schemeClr val="bg1"/>
                  </a:solidFill>
                  <a:effectLst/>
                </a:rPr>
                <a:t>Recommendation Display</a:t>
              </a:r>
              <a:endParaRPr lang="en-US" sz="2400" b="1" dirty="0">
                <a:solidFill>
                  <a:schemeClr val="bg1"/>
                </a:solidFill>
              </a:endParaRPr>
            </a:p>
            <a:p>
              <a:r>
                <a:rPr lang="en-US" sz="2400" dirty="0">
                  <a:solidFill>
                    <a:schemeClr val="bg1"/>
                  </a:solidFill>
                  <a:effectLst/>
                </a:rPr>
                <a:t>The recommendation display should be visually appealing and provide enough information for the user to make an informed decision. This can include movie posters, ratings, and brief summaries.</a:t>
              </a:r>
              <a:endParaRPr lang="en-US" sz="2400" dirty="0">
                <a:solidFill>
                  <a:schemeClr val="bg1"/>
                </a:solidFill>
              </a:endParaRPr>
            </a:p>
            <a:p>
              <a:endParaRPr lang="en-US" sz="2400" dirty="0">
                <a:solidFill>
                  <a:schemeClr val="bg1"/>
                </a:solidFill>
              </a:endParaRPr>
            </a:p>
            <a:p>
              <a:pPr marL="0" lvl="0" indent="0" algn="l">
                <a:lnSpc>
                  <a:spcPts val="3777"/>
                </a:lnSpc>
                <a:spcBef>
                  <a:spcPct val="0"/>
                </a:spcBef>
              </a:pPr>
              <a:endParaRPr lang="en-US" sz="2905" u="none" strike="noStrike" dirty="0">
                <a:solidFill>
                  <a:srgbClr val="FFFFFF"/>
                </a:solidFill>
                <a:latin typeface="Glacial Indifference"/>
              </a:endParaRP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r>
                <a:rPr lang="en-US" sz="9685" u="none" strike="noStrike">
                  <a:solidFill>
                    <a:srgbClr val="FFFFFF"/>
                  </a:solidFill>
                  <a:latin typeface="League Spartan"/>
                </a:rPr>
                <a:t>Solution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a:solidFill>
                  <a:srgbClr val="F5F5F3"/>
                </a:solidFill>
                <a:latin typeface="League Spartan"/>
              </a:rPr>
              <a:t>Key Features and Functionality</a:t>
            </a:r>
          </a:p>
        </p:txBody>
      </p:sp>
      <p:grpSp>
        <p:nvGrpSpPr>
          <p:cNvPr id="6" name="Group 6"/>
          <p:cNvGrpSpPr/>
          <p:nvPr/>
        </p:nvGrpSpPr>
        <p:grpSpPr>
          <a:xfrm>
            <a:off x="531896" y="4736907"/>
            <a:ext cx="9335052" cy="4874668"/>
            <a:chOff x="-288875" y="-3663515"/>
            <a:chExt cx="12446736" cy="6499558"/>
          </a:xfrm>
        </p:grpSpPr>
        <p:sp>
          <p:nvSpPr>
            <p:cNvPr id="7" name="TextBox 7"/>
            <p:cNvSpPr txBox="1"/>
            <p:nvPr/>
          </p:nvSpPr>
          <p:spPr>
            <a:xfrm>
              <a:off x="0" y="-66675"/>
              <a:ext cx="12157861" cy="518432"/>
            </a:xfrm>
            <a:prstGeom prst="rect">
              <a:avLst/>
            </a:prstGeom>
          </p:spPr>
          <p:txBody>
            <a:bodyPr lIns="0" tIns="0" rIns="0" bIns="0" rtlCol="0" anchor="t">
              <a:spAutoFit/>
            </a:bodyPr>
            <a:lstStyle/>
            <a:p>
              <a:pPr marL="0" lvl="0" indent="0" algn="l">
                <a:lnSpc>
                  <a:spcPts val="3341"/>
                </a:lnSpc>
                <a:spcBef>
                  <a:spcPct val="0"/>
                </a:spcBef>
              </a:pPr>
              <a:endParaRPr lang="en-US" sz="2227" u="none" strike="noStrike" dirty="0">
                <a:solidFill>
                  <a:srgbClr val="F5F5F3"/>
                </a:solidFill>
                <a:latin typeface="Glacial Indifference Bold"/>
              </a:endParaRPr>
            </a:p>
          </p:txBody>
        </p:sp>
        <p:sp>
          <p:nvSpPr>
            <p:cNvPr id="8" name="TextBox 8"/>
            <p:cNvSpPr txBox="1"/>
            <p:nvPr/>
          </p:nvSpPr>
          <p:spPr>
            <a:xfrm>
              <a:off x="-288875" y="-3663515"/>
              <a:ext cx="12157861" cy="6499558"/>
            </a:xfrm>
            <a:prstGeom prst="rect">
              <a:avLst/>
            </a:prstGeom>
          </p:spPr>
          <p:txBody>
            <a:bodyPr lIns="0" tIns="0" rIns="0" bIns="0" rtlCol="0" anchor="t">
              <a:spAutoFit/>
            </a:bodyPr>
            <a:lstStyle/>
            <a:p>
              <a:r>
                <a:rPr lang="en-US" sz="2400" b="1" dirty="0">
                  <a:solidFill>
                    <a:schemeClr val="bg1"/>
                  </a:solidFill>
                  <a:effectLst/>
                </a:rPr>
                <a:t>Collaborative Filtering</a:t>
              </a:r>
              <a:endParaRPr lang="en-US" sz="2400" b="1" dirty="0">
                <a:solidFill>
                  <a:schemeClr val="bg1"/>
                </a:solidFill>
              </a:endParaRPr>
            </a:p>
            <a:p>
              <a:r>
                <a:rPr lang="en-US" sz="2400" dirty="0">
                  <a:solidFill>
                    <a:schemeClr val="bg1"/>
                  </a:solidFill>
                  <a:effectLst/>
                </a:rPr>
                <a:t>A method that recommends movies to users based on similar preferences of other users.</a:t>
              </a:r>
              <a:endParaRPr lang="en-US" sz="2400" dirty="0">
                <a:solidFill>
                  <a:schemeClr val="bg1"/>
                </a:solidFill>
              </a:endParaRPr>
            </a:p>
            <a:p>
              <a:pPr marL="0" lvl="0" indent="0" algn="l">
                <a:lnSpc>
                  <a:spcPts val="3341"/>
                </a:lnSpc>
                <a:spcBef>
                  <a:spcPct val="0"/>
                </a:spcBef>
              </a:pPr>
              <a:endParaRPr lang="en-US" sz="2227" dirty="0">
                <a:solidFill>
                  <a:schemeClr val="bg1"/>
                </a:solidFill>
                <a:latin typeface="Glacial Indifference Bold"/>
              </a:endParaRPr>
            </a:p>
            <a:p>
              <a:r>
                <a:rPr lang="en-US" sz="2400" b="1" dirty="0">
                  <a:solidFill>
                    <a:schemeClr val="bg1"/>
                  </a:solidFill>
                  <a:effectLst/>
                </a:rPr>
                <a:t>Content-Based Filtering</a:t>
              </a:r>
              <a:endParaRPr lang="en-US" sz="2400" b="1" dirty="0">
                <a:solidFill>
                  <a:schemeClr val="bg1"/>
                </a:solidFill>
              </a:endParaRPr>
            </a:p>
            <a:p>
              <a:r>
                <a:rPr lang="en-US" sz="2400" dirty="0">
                  <a:solidFill>
                    <a:schemeClr val="bg1"/>
                  </a:solidFill>
                  <a:effectLst/>
                </a:rPr>
                <a:t>A method that recommends movies to users based on the similarity of the content of the movies they have previously watched.</a:t>
              </a:r>
            </a:p>
            <a:p>
              <a:endParaRPr lang="en-US" sz="2400" dirty="0">
                <a:solidFill>
                  <a:schemeClr val="bg1"/>
                </a:solidFill>
              </a:endParaRPr>
            </a:p>
            <a:p>
              <a:r>
                <a:rPr lang="en-US" sz="2400" b="1" dirty="0">
                  <a:solidFill>
                    <a:schemeClr val="bg1"/>
                  </a:solidFill>
                  <a:effectLst/>
                </a:rPr>
                <a:t>Hybrid Filtering</a:t>
              </a:r>
              <a:endParaRPr lang="en-US" sz="2400" b="1" dirty="0">
                <a:solidFill>
                  <a:schemeClr val="bg1"/>
                </a:solidFill>
              </a:endParaRPr>
            </a:p>
            <a:p>
              <a:r>
                <a:rPr lang="en-US" sz="2400" dirty="0">
                  <a:solidFill>
                    <a:schemeClr val="bg1"/>
                  </a:solidFill>
                  <a:effectLst/>
                </a:rPr>
                <a:t>A method that combines both collaborative and content-based filtering to provide more accurate recommendations.</a:t>
              </a:r>
              <a:endParaRPr lang="en-US" sz="2400" dirty="0">
                <a:solidFill>
                  <a:schemeClr val="bg1"/>
                </a:solidFill>
              </a:endParaRPr>
            </a:p>
            <a:p>
              <a:endParaRPr lang="en-US" sz="2400" dirty="0">
                <a:solidFill>
                  <a:schemeClr val="bg1"/>
                </a:solidFill>
              </a:endParaRPr>
            </a:p>
            <a:p>
              <a:pPr marL="0" lvl="0" indent="0" algn="l">
                <a:lnSpc>
                  <a:spcPts val="3341"/>
                </a:lnSpc>
                <a:spcBef>
                  <a:spcPct val="0"/>
                </a:spcBef>
              </a:pPr>
              <a:endParaRPr lang="en-US" sz="2227" u="none" strike="noStrike" dirty="0">
                <a:solidFill>
                  <a:schemeClr val="bg1"/>
                </a:solidFill>
                <a:latin typeface="Glacial Indifference Bold"/>
              </a:endParaRPr>
            </a:p>
          </p:txBody>
        </p:sp>
        <p:sp>
          <p:nvSpPr>
            <p:cNvPr id="9" name="TextBox 9"/>
            <p:cNvSpPr txBox="1"/>
            <p:nvPr/>
          </p:nvSpPr>
          <p:spPr>
            <a:xfrm>
              <a:off x="0" y="1710583"/>
              <a:ext cx="12157861" cy="518432"/>
            </a:xfrm>
            <a:prstGeom prst="rect">
              <a:avLst/>
            </a:prstGeom>
          </p:spPr>
          <p:txBody>
            <a:bodyPr lIns="0" tIns="0" rIns="0" bIns="0" rtlCol="0" anchor="t">
              <a:spAutoFit/>
            </a:bodyPr>
            <a:lstStyle/>
            <a:p>
              <a:pPr marL="0" lvl="0" indent="0" algn="l">
                <a:lnSpc>
                  <a:spcPts val="3341"/>
                </a:lnSpc>
                <a:spcBef>
                  <a:spcPct val="0"/>
                </a:spcBef>
              </a:pPr>
              <a:endParaRPr lang="en-US" sz="2227" u="none" strike="noStrike" dirty="0">
                <a:solidFill>
                  <a:srgbClr val="F5F5F3"/>
                </a:solidFill>
                <a:latin typeface="Glacial Indifference Bold"/>
              </a:endParaRPr>
            </a:p>
          </p:txBody>
        </p:sp>
      </p:gr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153400" y="1328012"/>
            <a:ext cx="8743715" cy="6826243"/>
            <a:chOff x="-447078" y="-1361964"/>
            <a:chExt cx="11658286" cy="9101658"/>
          </a:xfrm>
        </p:grpSpPr>
        <p:sp>
          <p:nvSpPr>
            <p:cNvPr id="4" name="TextBox 4"/>
            <p:cNvSpPr txBox="1"/>
            <p:nvPr/>
          </p:nvSpPr>
          <p:spPr>
            <a:xfrm>
              <a:off x="-447078" y="-1361964"/>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dirty="0">
                  <a:solidFill>
                    <a:srgbClr val="F5F5F3"/>
                  </a:solidFill>
                  <a:latin typeface="League Spartan"/>
                </a:rPr>
                <a:t>Social impact</a:t>
              </a:r>
            </a:p>
          </p:txBody>
        </p:sp>
        <p:sp>
          <p:nvSpPr>
            <p:cNvPr id="5" name="TextBox 5"/>
            <p:cNvSpPr txBox="1"/>
            <p:nvPr/>
          </p:nvSpPr>
          <p:spPr>
            <a:xfrm>
              <a:off x="-232025" y="949410"/>
              <a:ext cx="11211207" cy="5764827"/>
            </a:xfrm>
            <a:prstGeom prst="rect">
              <a:avLst/>
            </a:prstGeom>
          </p:spPr>
          <p:txBody>
            <a:bodyPr lIns="0" tIns="0" rIns="0" bIns="0" rtlCol="0" anchor="t">
              <a:spAutoFit/>
            </a:bodyPr>
            <a:lstStyle/>
            <a:p>
              <a:r>
                <a:rPr lang="en-US" sz="2800" b="1" dirty="0">
                  <a:solidFill>
                    <a:schemeClr val="bg1"/>
                  </a:solidFill>
                  <a:effectLst/>
                </a:rPr>
                <a:t>Increased User Engagement</a:t>
              </a:r>
              <a:endParaRPr lang="en-US" sz="2800" b="1" dirty="0">
                <a:solidFill>
                  <a:schemeClr val="bg1"/>
                </a:solidFill>
              </a:endParaRPr>
            </a:p>
            <a:p>
              <a:r>
                <a:rPr lang="en-US" sz="2800" dirty="0">
                  <a:solidFill>
                    <a:schemeClr val="bg1"/>
                  </a:solidFill>
                  <a:effectLst/>
                </a:rPr>
                <a:t>By personalizing movie recommendations, we have seen a significant increase in user engagement on our platform. Users are spending more time on the site and are more likely to return for future movie suggestions.</a:t>
              </a:r>
            </a:p>
            <a:p>
              <a:endParaRPr lang="en-US" sz="2800" dirty="0">
                <a:solidFill>
                  <a:schemeClr val="bg1"/>
                </a:solidFill>
              </a:endParaRPr>
            </a:p>
            <a:p>
              <a:r>
                <a:rPr lang="en-US" sz="2800" dirty="0">
                  <a:solidFill>
                    <a:schemeClr val="bg1"/>
                  </a:solidFill>
                </a:rPr>
                <a:t>Integrating social media data to better understand user preferences and provide more personalized recommendations.</a:t>
              </a:r>
            </a:p>
            <a:p>
              <a:pPr marL="0" lvl="0" indent="0" algn="l">
                <a:lnSpc>
                  <a:spcPts val="3750"/>
                </a:lnSpc>
                <a:spcBef>
                  <a:spcPct val="0"/>
                </a:spcBef>
              </a:pPr>
              <a:endParaRPr lang="en-US" sz="2500" u="none" strike="noStrike" dirty="0">
                <a:solidFill>
                  <a:srgbClr val="F5F5F3"/>
                </a:solidFill>
                <a:latin typeface="Glacial Indifference Bold"/>
              </a:endParaRPr>
            </a:p>
          </p:txBody>
        </p:sp>
        <p:sp>
          <p:nvSpPr>
            <p:cNvPr id="6" name="TextBox 6"/>
            <p:cNvSpPr txBox="1"/>
            <p:nvPr/>
          </p:nvSpPr>
          <p:spPr>
            <a:xfrm>
              <a:off x="-232025" y="7145514"/>
              <a:ext cx="11211206" cy="594180"/>
            </a:xfrm>
            <a:prstGeom prst="rect">
              <a:avLst/>
            </a:prstGeom>
          </p:spPr>
          <p:txBody>
            <a:bodyPr lIns="0" tIns="0" rIns="0" bIns="0" rtlCol="0" anchor="t">
              <a:spAutoFit/>
            </a:bodyPr>
            <a:lstStyle/>
            <a:p>
              <a:pPr marL="0" lvl="0" indent="0" algn="l">
                <a:lnSpc>
                  <a:spcPts val="3750"/>
                </a:lnSpc>
                <a:spcBef>
                  <a:spcPct val="0"/>
                </a:spcBef>
              </a:pPr>
              <a:endParaRPr lang="en-US" sz="2500" u="none" strike="noStrike" dirty="0">
                <a:solidFill>
                  <a:srgbClr val="F5F5F3"/>
                </a:solidFill>
                <a:latin typeface="Glacial Indifference Bold"/>
              </a:endParaRPr>
            </a:p>
          </p:txBody>
        </p:sp>
        <p:sp>
          <p:nvSpPr>
            <p:cNvPr id="7" name="TextBox 7"/>
            <p:cNvSpPr txBox="1"/>
            <p:nvPr/>
          </p:nvSpPr>
          <p:spPr>
            <a:xfrm>
              <a:off x="1" y="5224083"/>
              <a:ext cx="11211207" cy="594180"/>
            </a:xfrm>
            <a:prstGeom prst="rect">
              <a:avLst/>
            </a:prstGeom>
          </p:spPr>
          <p:txBody>
            <a:bodyPr lIns="0" tIns="0" rIns="0" bIns="0" rtlCol="0" anchor="t">
              <a:spAutoFit/>
            </a:bodyPr>
            <a:lstStyle/>
            <a:p>
              <a:pPr marL="0" lvl="0" indent="0" algn="l">
                <a:lnSpc>
                  <a:spcPts val="3750"/>
                </a:lnSpc>
                <a:spcBef>
                  <a:spcPct val="0"/>
                </a:spcBef>
              </a:pPr>
              <a:endParaRPr lang="en-US" sz="2500" u="none" strike="noStrike" dirty="0">
                <a:solidFill>
                  <a:srgbClr val="F5F5F3"/>
                </a:solidFill>
                <a:latin typeface="Glacial Indifference Bold"/>
              </a:endParaRP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517306" y="1932947"/>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a:solidFill>
                  <a:srgbClr val="F5F5F3"/>
                </a:solidFill>
                <a:latin typeface="League Spartan"/>
              </a:rPr>
              <a:t>Revenue M</a:t>
            </a:r>
            <a:r>
              <a:rPr lang="en-US" sz="7582" u="none" strike="noStrike">
                <a:solidFill>
                  <a:srgbClr val="F5F5F3"/>
                </a:solidFill>
                <a:latin typeface="League Spartan"/>
              </a:rPr>
              <a:t>odel</a:t>
            </a:r>
          </a:p>
        </p:txBody>
      </p:sp>
      <p:sp>
        <p:nvSpPr>
          <p:cNvPr id="5" name="TextBox 5"/>
          <p:cNvSpPr txBox="1"/>
          <p:nvPr/>
        </p:nvSpPr>
        <p:spPr>
          <a:xfrm>
            <a:off x="1517305" y="4346419"/>
            <a:ext cx="5970165" cy="5901424"/>
          </a:xfrm>
          <a:prstGeom prst="rect">
            <a:avLst/>
          </a:prstGeom>
        </p:spPr>
        <p:txBody>
          <a:bodyPr lIns="0" tIns="0" rIns="0" bIns="0" rtlCol="0" anchor="t">
            <a:spAutoFit/>
          </a:bodyPr>
          <a:lstStyle/>
          <a:p>
            <a:r>
              <a:rPr lang="en-US" sz="2400" b="1" dirty="0">
                <a:solidFill>
                  <a:schemeClr val="bg1"/>
                </a:solidFill>
                <a:effectLst/>
              </a:rPr>
              <a:t>Increased Revenue</a:t>
            </a:r>
            <a:endParaRPr lang="en-US" sz="2400" b="1" dirty="0">
              <a:solidFill>
                <a:schemeClr val="bg1"/>
              </a:solidFill>
            </a:endParaRPr>
          </a:p>
          <a:p>
            <a:r>
              <a:rPr lang="en-US" sz="2400" dirty="0">
                <a:solidFill>
                  <a:schemeClr val="bg1"/>
                </a:solidFill>
                <a:effectLst/>
              </a:rPr>
              <a:t>Our personalized movie recommendation system has led to increased revenue for our platform. Users are more likely to rent or purchase movies that are recommended to them, leading to higher sales and profits.</a:t>
            </a:r>
          </a:p>
          <a:p>
            <a:endParaRPr lang="en-US" sz="2400" dirty="0">
              <a:solidFill>
                <a:schemeClr val="bg1"/>
              </a:solidFill>
            </a:endParaRPr>
          </a:p>
          <a:p>
            <a:r>
              <a:rPr lang="en-US" sz="2400" b="1" dirty="0">
                <a:solidFill>
                  <a:schemeClr val="bg1"/>
                </a:solidFill>
                <a:effectLst/>
              </a:rPr>
              <a:t>Improved Customer Satisfaction</a:t>
            </a:r>
            <a:endParaRPr lang="en-US" sz="2400" b="1" dirty="0">
              <a:solidFill>
                <a:schemeClr val="bg1"/>
              </a:solidFill>
            </a:endParaRPr>
          </a:p>
          <a:p>
            <a:r>
              <a:rPr lang="en-US" sz="2400" dirty="0">
                <a:solidFill>
                  <a:schemeClr val="bg1"/>
                </a:solidFill>
                <a:effectLst/>
              </a:rPr>
              <a:t>Our personalized movie recommendations have received positive feedback from users, leading to improved customer satisfaction and loyalty. Users feel that our system understands their movie preferences and provides relevant suggestions.</a:t>
            </a:r>
            <a:endParaRPr lang="en-US" sz="2400" dirty="0">
              <a:solidFill>
                <a:schemeClr val="bg1"/>
              </a:solidFill>
            </a:endParaRPr>
          </a:p>
          <a:p>
            <a:endParaRPr lang="en-US" sz="2400" dirty="0">
              <a:solidFill>
                <a:schemeClr val="bg1"/>
              </a:solidFill>
            </a:endParaRPr>
          </a:p>
          <a:p>
            <a:pPr marL="0" lvl="0" indent="0" algn="l">
              <a:lnSpc>
                <a:spcPts val="2957"/>
              </a:lnSpc>
              <a:spcBef>
                <a:spcPct val="0"/>
              </a:spcBef>
            </a:pPr>
            <a:endParaRPr lang="en-US" sz="2274" u="none" strike="noStrike" dirty="0">
              <a:solidFill>
                <a:srgbClr val="F5F5F3"/>
              </a:solidFill>
              <a:latin typeface="Glacial Indifference"/>
            </a:endParaRP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a:grpSpLocks noChangeAspect="1"/>
          </p:cNvGrpSpPr>
          <p:nvPr/>
        </p:nvGrpSpPr>
        <p:grpSpPr>
          <a:xfrm>
            <a:off x="9595119" y="868389"/>
            <a:ext cx="5970165" cy="6281652"/>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6897" r="-31323"/>
              </a:stretch>
            </a:blipFill>
          </p:spPr>
          <p:txBody>
            <a:bodyPr/>
            <a:lstStyle/>
            <a:p>
              <a:endParaRPr lang="en-US"/>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txBody>
            <a:bodyPr/>
            <a:lstStyle/>
            <a:p>
              <a:endParaRPr lang="en-US"/>
            </a:p>
          </p:txBody>
        </p:sp>
      </p:gr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a:solidFill>
                  <a:srgbClr val="F5F5F3"/>
                </a:solidFill>
                <a:latin typeface="League Spartan"/>
              </a:rPr>
              <a:t>Technologies Used</a:t>
            </a:r>
          </a:p>
        </p:txBody>
      </p:sp>
      <p:sp>
        <p:nvSpPr>
          <p:cNvPr id="10" name="TextBox 10"/>
          <p:cNvSpPr txBox="1"/>
          <p:nvPr/>
        </p:nvSpPr>
        <p:spPr>
          <a:xfrm>
            <a:off x="9933794" y="3929657"/>
            <a:ext cx="7586520" cy="2787592"/>
          </a:xfrm>
          <a:prstGeom prst="rect">
            <a:avLst/>
          </a:prstGeom>
        </p:spPr>
        <p:txBody>
          <a:bodyPr lIns="0" tIns="0" rIns="0" bIns="0" rtlCol="0" anchor="t">
            <a:spAutoFit/>
          </a:bodyPr>
          <a:lstStyle/>
          <a:p>
            <a:pPr marL="0" lvl="0" indent="0" algn="r">
              <a:lnSpc>
                <a:spcPts val="4432"/>
              </a:lnSpc>
              <a:spcBef>
                <a:spcPct val="0"/>
              </a:spcBef>
            </a:pPr>
            <a:r>
              <a:rPr lang="en-US" sz="2954" u="none" strike="noStrike">
                <a:solidFill>
                  <a:srgbClr val="F5F5F3"/>
                </a:solidFill>
                <a:latin typeface="Glacial Indifference Bold"/>
              </a:rPr>
              <a:t>OUR TEAM UTILIZED A VARIETY OF TECHNOLOGIES INCLUDING PROGRAMMING LANGUAGES LIKE JAVA AND PYTHON, AS WELL AS TOOLS LIKE GITHUB AND AWS.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6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grpSp>
        <p:nvGrpSpPr>
          <p:cNvPr id="8" name="Group 8"/>
          <p:cNvGrpSpPr/>
          <p:nvPr/>
        </p:nvGrpSpPr>
        <p:grpSpPr>
          <a:xfrm>
            <a:off x="3223067" y="3366229"/>
            <a:ext cx="3535026" cy="4287833"/>
            <a:chOff x="0" y="0"/>
            <a:chExt cx="1157357" cy="1403823"/>
          </a:xfrm>
        </p:grpSpPr>
        <p:sp>
          <p:nvSpPr>
            <p:cNvPr id="9" name="Freeform 9"/>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12" name="Group 12"/>
          <p:cNvGrpSpPr/>
          <p:nvPr/>
        </p:nvGrpSpPr>
        <p:grpSpPr>
          <a:xfrm>
            <a:off x="7464949" y="3305463"/>
            <a:ext cx="3535026" cy="4287833"/>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sp>
        <p:nvSpPr>
          <p:cNvPr id="20" name="TextBox 20"/>
          <p:cNvSpPr txBox="1"/>
          <p:nvPr/>
        </p:nvSpPr>
        <p:spPr>
          <a:xfrm>
            <a:off x="2032787" y="1076886"/>
            <a:ext cx="11648401" cy="1069975"/>
          </a:xfrm>
          <a:prstGeom prst="rect">
            <a:avLst/>
          </a:prstGeom>
        </p:spPr>
        <p:txBody>
          <a:bodyPr lIns="0" tIns="0" rIns="0" bIns="0" rtlCol="0" anchor="t">
            <a:spAutoFit/>
          </a:bodyPr>
          <a:lstStyle/>
          <a:p>
            <a:pPr marL="0" lvl="0" indent="0" algn="ctr">
              <a:lnSpc>
                <a:spcPts val="8000"/>
              </a:lnSpc>
            </a:pPr>
            <a:r>
              <a:rPr lang="en-US" sz="8000" dirty="0">
                <a:solidFill>
                  <a:srgbClr val="FFBD59"/>
                </a:solidFill>
                <a:latin typeface="League Spartan"/>
              </a:rPr>
              <a:t>The Team</a:t>
            </a:r>
          </a:p>
        </p:txBody>
      </p:sp>
      <p:sp>
        <p:nvSpPr>
          <p:cNvPr id="23" name="TextBox 23"/>
          <p:cNvSpPr txBox="1"/>
          <p:nvPr/>
        </p:nvSpPr>
        <p:spPr>
          <a:xfrm>
            <a:off x="3450192" y="4734991"/>
            <a:ext cx="2948093" cy="894219"/>
          </a:xfrm>
          <a:prstGeom prst="rect">
            <a:avLst/>
          </a:prstGeom>
        </p:spPr>
        <p:txBody>
          <a:bodyPr wrap="square" lIns="0" tIns="0" rIns="0" bIns="0" rtlCol="0" anchor="t">
            <a:spAutoFit/>
          </a:bodyPr>
          <a:lstStyle/>
          <a:p>
            <a:pPr marL="0" lvl="0" indent="0">
              <a:lnSpc>
                <a:spcPts val="3410"/>
              </a:lnSpc>
            </a:pPr>
            <a:r>
              <a:rPr lang="en-US" sz="3410" dirty="0" err="1">
                <a:solidFill>
                  <a:srgbClr val="FFBD59"/>
                </a:solidFill>
                <a:latin typeface="Garet Bold"/>
              </a:rPr>
              <a:t>Sathwika</a:t>
            </a:r>
            <a:r>
              <a:rPr lang="en-US" sz="3410" dirty="0">
                <a:solidFill>
                  <a:srgbClr val="FFBD59"/>
                </a:solidFill>
                <a:latin typeface="Garet Bold"/>
              </a:rPr>
              <a:t> </a:t>
            </a:r>
            <a:r>
              <a:rPr lang="en-US" sz="3410" dirty="0" err="1">
                <a:solidFill>
                  <a:srgbClr val="FFBD59"/>
                </a:solidFill>
                <a:latin typeface="Garet Bold"/>
              </a:rPr>
              <a:t>Gorumutchu</a:t>
            </a:r>
            <a:endParaRPr lang="en-US" sz="3410" dirty="0">
              <a:solidFill>
                <a:srgbClr val="FFBD59"/>
              </a:solidFill>
              <a:latin typeface="Garet Bold"/>
            </a:endParaRPr>
          </a:p>
        </p:txBody>
      </p:sp>
      <p:sp>
        <p:nvSpPr>
          <p:cNvPr id="25" name="TextBox 25"/>
          <p:cNvSpPr txBox="1"/>
          <p:nvPr/>
        </p:nvSpPr>
        <p:spPr>
          <a:xfrm>
            <a:off x="7889482" y="4662273"/>
            <a:ext cx="3072879" cy="894219"/>
          </a:xfrm>
          <a:prstGeom prst="rect">
            <a:avLst/>
          </a:prstGeom>
        </p:spPr>
        <p:txBody>
          <a:bodyPr wrap="square" lIns="0" tIns="0" rIns="0" bIns="0" rtlCol="0" anchor="t">
            <a:spAutoFit/>
          </a:bodyPr>
          <a:lstStyle/>
          <a:p>
            <a:pPr marL="0" lvl="0" indent="0">
              <a:lnSpc>
                <a:spcPts val="3410"/>
              </a:lnSpc>
            </a:pPr>
            <a:r>
              <a:rPr lang="en-US" sz="3410" dirty="0" err="1">
                <a:solidFill>
                  <a:srgbClr val="FFBD59"/>
                </a:solidFill>
                <a:latin typeface="Garet Bold"/>
              </a:rPr>
              <a:t>Varshitha</a:t>
            </a:r>
            <a:r>
              <a:rPr lang="en-US" sz="3410" dirty="0">
                <a:solidFill>
                  <a:srgbClr val="FFBD59"/>
                </a:solidFill>
                <a:latin typeface="Garet Bold"/>
              </a:rPr>
              <a:t> </a:t>
            </a:r>
            <a:r>
              <a:rPr lang="en-US" sz="3410" dirty="0" err="1">
                <a:solidFill>
                  <a:srgbClr val="FFBD59"/>
                </a:solidFill>
                <a:latin typeface="Garet Bold"/>
              </a:rPr>
              <a:t>Vallamreddy</a:t>
            </a:r>
            <a:endParaRPr lang="en-US" sz="3410" dirty="0">
              <a:solidFill>
                <a:srgbClr val="FFBD59"/>
              </a:solidFill>
              <a:latin typeface="Garet Bold"/>
            </a:endParaRPr>
          </a:p>
        </p:txBody>
      </p:sp>
      <p:sp>
        <p:nvSpPr>
          <p:cNvPr id="27" name="TextBox 27"/>
          <p:cNvSpPr txBox="1"/>
          <p:nvPr/>
        </p:nvSpPr>
        <p:spPr>
          <a:xfrm>
            <a:off x="8382000" y="5834315"/>
            <a:ext cx="2466038" cy="283283"/>
          </a:xfrm>
          <a:prstGeom prst="rect">
            <a:avLst/>
          </a:prstGeom>
        </p:spPr>
        <p:txBody>
          <a:bodyPr wrap="square" lIns="0" tIns="0" rIns="0" bIns="0" rtlCol="0" anchor="t">
            <a:spAutoFit/>
          </a:bodyPr>
          <a:lstStyle/>
          <a:p>
            <a:pPr marL="0" lvl="0" indent="0">
              <a:lnSpc>
                <a:spcPts val="2387"/>
              </a:lnSpc>
            </a:pPr>
            <a:r>
              <a:rPr lang="en-US" sz="1705" spc="341" dirty="0">
                <a:solidFill>
                  <a:srgbClr val="FFFFFF"/>
                </a:solidFill>
                <a:latin typeface="Blinker"/>
              </a:rPr>
              <a:t>22MIC7106</a:t>
            </a:r>
          </a:p>
        </p:txBody>
      </p:sp>
      <p:sp>
        <p:nvSpPr>
          <p:cNvPr id="29" name="TextBox 28">
            <a:extLst>
              <a:ext uri="{FF2B5EF4-FFF2-40B4-BE49-F238E27FC236}">
                <a16:creationId xmlns:a16="http://schemas.microsoft.com/office/drawing/2014/main" id="{9C84AFB4-0599-D55B-EDE4-C80589396692}"/>
              </a:ext>
            </a:extLst>
          </p:cNvPr>
          <p:cNvSpPr txBox="1"/>
          <p:nvPr/>
        </p:nvSpPr>
        <p:spPr>
          <a:xfrm>
            <a:off x="4038600" y="5834315"/>
            <a:ext cx="1905000" cy="369332"/>
          </a:xfrm>
          <a:prstGeom prst="rect">
            <a:avLst/>
          </a:prstGeom>
          <a:noFill/>
        </p:spPr>
        <p:txBody>
          <a:bodyPr wrap="square" rtlCol="0">
            <a:spAutoFit/>
          </a:bodyPr>
          <a:lstStyle/>
          <a:p>
            <a:r>
              <a:rPr lang="en-IN" dirty="0">
                <a:solidFill>
                  <a:schemeClr val="bg1"/>
                </a:solidFill>
              </a:rPr>
              <a:t>22MIS7237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389</Words>
  <Application>Microsoft Office PowerPoint</Application>
  <PresentationFormat>Custom</PresentationFormat>
  <Paragraphs>48</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Calibri</vt:lpstr>
      <vt:lpstr>Arial</vt:lpstr>
      <vt:lpstr>Poppins</vt:lpstr>
      <vt:lpstr>Garet</vt:lpstr>
      <vt:lpstr>League Spartan</vt:lpstr>
      <vt:lpstr>Garet Bold</vt:lpstr>
      <vt:lpstr>Blinker</vt:lpstr>
      <vt:lpstr>Glacial Indifference Bold</vt:lpstr>
      <vt:lpstr>Glacial Indifference</vt:lpstr>
      <vt:lpstr>Mont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dc:creator>sahithi kondeti</dc:creator>
  <cp:lastModifiedBy>SAHITHI KONDETI</cp:lastModifiedBy>
  <cp:revision>15</cp:revision>
  <dcterms:created xsi:type="dcterms:W3CDTF">2006-08-16T00:00:00Z</dcterms:created>
  <dcterms:modified xsi:type="dcterms:W3CDTF">2023-10-28T05:25:53Z</dcterms:modified>
  <dc:identifier>DAFxrxF-qp8</dc:identifier>
</cp:coreProperties>
</file>